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2" r:id="rId7"/>
    <p:sldId id="260" r:id="rId8"/>
    <p:sldId id="266" r:id="rId9"/>
    <p:sldId id="267" r:id="rId10"/>
    <p:sldId id="271" r:id="rId11"/>
    <p:sldId id="269" r:id="rId12"/>
    <p:sldId id="275" r:id="rId13"/>
  </p:sldIdLst>
  <p:sldSz cx="18288000" cy="10287000"/>
  <p:notesSz cx="6858000" cy="9144000"/>
  <p:embeddedFontLst>
    <p:embeddedFont>
      <p:font typeface="黑体" panose="02010609060101010101" pitchFamily="49" charset="-122"/>
      <p:regular r:id="rId14"/>
    </p:embeddedFont>
    <p:embeddedFont>
      <p:font typeface="楷体" panose="02010609060101010101" pitchFamily="49" charset="-122"/>
      <p:regular r:id="rId15"/>
    </p:embeddedFont>
  </p:embeddedFontLst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42" d="100"/>
          <a:sy n="42" d="100"/>
        </p:scale>
        <p:origin x="226" y="-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sv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svg"/><Relationship Id="rId4" Type="http://schemas.openxmlformats.org/officeDocument/2006/relationships/image" Target="../media/image2.svg"/><Relationship Id="rId9" Type="http://schemas.openxmlformats.org/officeDocument/2006/relationships/image" Target="../media/image19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svg"/><Relationship Id="rId4" Type="http://schemas.openxmlformats.org/officeDocument/2006/relationships/image" Target="../media/image2.svg"/><Relationship Id="rId9" Type="http://schemas.openxmlformats.org/officeDocument/2006/relationships/image" Target="../media/image19.pn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31938" y="66315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57124" y="66315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06593" y="2353741"/>
            <a:ext cx="2192992" cy="1074566"/>
          </a:xfrm>
          <a:custGeom>
            <a:avLst/>
            <a:gdLst/>
            <a:ahLst/>
            <a:cxnLst/>
            <a:rect l="l" t="t" r="r" b="b"/>
            <a:pathLst>
              <a:path w="2192992" h="1074566">
                <a:moveTo>
                  <a:pt x="0" y="0"/>
                </a:moveTo>
                <a:lnTo>
                  <a:pt x="2192991" y="0"/>
                </a:lnTo>
                <a:lnTo>
                  <a:pt x="2192991" y="1074566"/>
                </a:lnTo>
                <a:lnTo>
                  <a:pt x="0" y="1074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351" y="5340200"/>
            <a:ext cx="5167992" cy="5167992"/>
          </a:xfrm>
          <a:custGeom>
            <a:avLst/>
            <a:gdLst/>
            <a:ahLst/>
            <a:cxnLst/>
            <a:rect l="l" t="t" r="r" b="b"/>
            <a:pathLst>
              <a:path w="5167992" h="5167992">
                <a:moveTo>
                  <a:pt x="0" y="0"/>
                </a:moveTo>
                <a:lnTo>
                  <a:pt x="5167991" y="0"/>
                </a:lnTo>
                <a:lnTo>
                  <a:pt x="5167991" y="5167991"/>
                </a:lnTo>
                <a:lnTo>
                  <a:pt x="0" y="51679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34619" y="6716302"/>
            <a:ext cx="3825186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1B4C84"/>
                </a:solidFill>
                <a:ea typeface="字由点字奇妙体" panose="00020600040101010101" charset="-122"/>
              </a:rPr>
              <a:t>第二组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3615" y="6716302"/>
            <a:ext cx="4198168" cy="59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 dirty="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黄劲超</a:t>
            </a:r>
            <a:endParaRPr lang="en-US" sz="3600" dirty="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8841" y="3190182"/>
            <a:ext cx="13650318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zh-CN" altLang="en-US" sz="12000" spc="1380" dirty="0">
                <a:solidFill>
                  <a:srgbClr val="1B4C84"/>
                </a:solidFill>
                <a:ea typeface="字由点字奇妙体" panose="00020600040101010101" charset="-122"/>
              </a:rPr>
              <a:t>数据采集与处理</a:t>
            </a:r>
            <a:endParaRPr lang="en-US" sz="12000" spc="1380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 rot="-5400000">
            <a:off x="8866022" y="57843"/>
            <a:ext cx="489283" cy="1105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3220" spc="654">
                <a:solidFill>
                  <a:srgbClr val="979797">
                    <a:alpha val="44706"/>
                  </a:srgbClr>
                </a:solidFill>
                <a:latin typeface="字由点字奇妙体" panose="00020600040101010101" charset="-122"/>
              </a:rPr>
              <a:t>GENERAL REPORTING PRESENTATION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86306" y="2213961"/>
            <a:ext cx="4715388" cy="1131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  <a:spcBef>
                <a:spcPct val="0"/>
              </a:spcBef>
            </a:pPr>
            <a:r>
              <a:rPr lang="zh-CN" altLang="en-US" sz="6575" dirty="0">
                <a:solidFill>
                  <a:srgbClr val="F85768"/>
                </a:solidFill>
                <a:ea typeface="字由点字奇妙体" panose="00020600040101010101" charset="-122"/>
              </a:rPr>
              <a:t>第一章</a:t>
            </a:r>
            <a:endParaRPr lang="en-US" sz="65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62677" y="2356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683573" y="35728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464485" y="5551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923656" y="4598182"/>
            <a:ext cx="6440688" cy="171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 dirty="0">
                <a:solidFill>
                  <a:srgbClr val="1B4C84"/>
                </a:solidFill>
                <a:ea typeface="字由点字奇妙体" panose="00020600040101010101" charset="-122"/>
              </a:rPr>
              <a:t>实验探究</a:t>
            </a:r>
            <a:endParaRPr lang="en-US" sz="10010" spc="1150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09208" y="1979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04</a:t>
            </a:r>
          </a:p>
        </p:txBody>
      </p:sp>
      <p:sp>
        <p:nvSpPr>
          <p:cNvPr id="29" name="Freeform 29"/>
          <p:cNvSpPr/>
          <p:nvPr>
            <p:custDataLst>
              <p:tags r:id="rId1"/>
            </p:custDataLst>
          </p:nvPr>
        </p:nvSpPr>
        <p:spPr>
          <a:xfrm>
            <a:off x="14096828" y="5905328"/>
            <a:ext cx="3807632" cy="3807632"/>
          </a:xfrm>
          <a:custGeom>
            <a:avLst/>
            <a:gdLst/>
            <a:ahLst/>
            <a:cxnLst/>
            <a:rect l="l" t="t" r="r" b="b"/>
            <a:pathLst>
              <a:path w="3807632" h="3807632">
                <a:moveTo>
                  <a:pt x="0" y="0"/>
                </a:moveTo>
                <a:lnTo>
                  <a:pt x="3807632" y="0"/>
                </a:lnTo>
                <a:lnTo>
                  <a:pt x="3807632" y="3807632"/>
                </a:lnTo>
                <a:lnTo>
                  <a:pt x="0" y="38076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37937" y="1042470"/>
            <a:ext cx="3012127" cy="85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 dirty="0">
                <a:solidFill>
                  <a:srgbClr val="F85768"/>
                </a:solidFill>
                <a:ea typeface="字由点字奇妙体" panose="00020600040101010101" charset="-122"/>
              </a:rPr>
              <a:t>实验探究</a:t>
            </a:r>
            <a:endParaRPr lang="en-US" sz="49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1400870">
            <a:off x="8813721" y="2325299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2"/>
                </a:lnTo>
                <a:lnTo>
                  <a:pt x="0" y="298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1400870">
            <a:off x="12933782" y="2325299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2"/>
                </a:lnTo>
                <a:lnTo>
                  <a:pt x="0" y="298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1400870">
            <a:off x="8813721" y="5221247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3"/>
                </a:lnTo>
                <a:lnTo>
                  <a:pt x="0" y="298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1400870">
            <a:off x="12933782" y="5221247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3"/>
                </a:lnTo>
                <a:lnTo>
                  <a:pt x="0" y="298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347070" y="3051163"/>
            <a:ext cx="6529927" cy="134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700" indent="241300" algn="l" defTabSz="914400" eaLnBrk="0">
              <a:lnSpc>
                <a:spcPct val="127000"/>
              </a:lnSpc>
              <a:spcBef>
                <a:spcPts val="5"/>
              </a:spcBef>
              <a:buClrTx/>
              <a:buSzTx/>
              <a:buNone/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本实验以某电商平台月度销售数据(文件:sales data.xlsx)为例，指导用户通过Excel完成数据清洗、转换与可视化全流程。</a:t>
            </a:r>
          </a:p>
        </p:txBody>
      </p:sp>
      <p:sp>
        <p:nvSpPr>
          <p:cNvPr id="42" name="Freeform 42"/>
          <p:cNvSpPr/>
          <p:nvPr/>
        </p:nvSpPr>
        <p:spPr>
          <a:xfrm>
            <a:off x="12234714" y="4529533"/>
            <a:ext cx="1328937" cy="1833017"/>
          </a:xfrm>
          <a:custGeom>
            <a:avLst/>
            <a:gdLst/>
            <a:ahLst/>
            <a:cxnLst/>
            <a:rect l="l" t="t" r="r" b="b"/>
            <a:pathLst>
              <a:path w="1328937" h="1833017">
                <a:moveTo>
                  <a:pt x="0" y="0"/>
                </a:moveTo>
                <a:lnTo>
                  <a:pt x="1328937" y="0"/>
                </a:lnTo>
                <a:lnTo>
                  <a:pt x="1328937" y="1833016"/>
                </a:lnTo>
                <a:lnTo>
                  <a:pt x="0" y="183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5" name="图片 1">
            <a:extLst>
              <a:ext uri="{FF2B5EF4-FFF2-40B4-BE49-F238E27FC236}">
                <a16:creationId xmlns:a16="http://schemas.microsoft.com/office/drawing/2014/main" id="{C24F6FC8-A580-DB17-1374-FF0997322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508" y="5205082"/>
            <a:ext cx="6993500" cy="248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31938" y="66315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57124" y="66315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06593" y="2353741"/>
            <a:ext cx="2192992" cy="1074566"/>
          </a:xfrm>
          <a:custGeom>
            <a:avLst/>
            <a:gdLst/>
            <a:ahLst/>
            <a:cxnLst/>
            <a:rect l="l" t="t" r="r" b="b"/>
            <a:pathLst>
              <a:path w="2192992" h="1074566">
                <a:moveTo>
                  <a:pt x="0" y="0"/>
                </a:moveTo>
                <a:lnTo>
                  <a:pt x="2192991" y="0"/>
                </a:lnTo>
                <a:lnTo>
                  <a:pt x="2192991" y="1074566"/>
                </a:lnTo>
                <a:lnTo>
                  <a:pt x="0" y="1074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697189" y="5257107"/>
            <a:ext cx="4105630" cy="4897372"/>
          </a:xfrm>
          <a:custGeom>
            <a:avLst/>
            <a:gdLst/>
            <a:ahLst/>
            <a:cxnLst/>
            <a:rect l="l" t="t" r="r" b="b"/>
            <a:pathLst>
              <a:path w="4105630" h="4897372">
                <a:moveTo>
                  <a:pt x="0" y="0"/>
                </a:moveTo>
                <a:lnTo>
                  <a:pt x="4105630" y="0"/>
                </a:lnTo>
                <a:lnTo>
                  <a:pt x="4105630" y="4897372"/>
                </a:lnTo>
                <a:lnTo>
                  <a:pt x="0" y="4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943615" y="6716302"/>
            <a:ext cx="419816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时间</a:t>
            </a:r>
            <a:r>
              <a:rPr lang="en-US" sz="3600" dirty="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：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18841" y="3190182"/>
            <a:ext cx="13650318" cy="206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spc="1380">
                <a:solidFill>
                  <a:srgbClr val="1B4C84"/>
                </a:solidFill>
                <a:ea typeface="字由点字奇妙体" panose="00020600040101010101" charset="-122"/>
              </a:rPr>
              <a:t>感谢您的观看</a:t>
            </a:r>
          </a:p>
        </p:txBody>
      </p:sp>
      <p:sp>
        <p:nvSpPr>
          <p:cNvPr id="26" name="TextBox 26"/>
          <p:cNvSpPr txBox="1"/>
          <p:nvPr/>
        </p:nvSpPr>
        <p:spPr>
          <a:xfrm rot="-5400000">
            <a:off x="8866022" y="-162178"/>
            <a:ext cx="489283" cy="1149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  <a:spcBef>
                <a:spcPct val="0"/>
              </a:spcBef>
            </a:pPr>
            <a:r>
              <a:rPr lang="en-US" sz="3220" spc="654">
                <a:solidFill>
                  <a:srgbClr val="979797">
                    <a:alpha val="44706"/>
                  </a:srgbClr>
                </a:solidFill>
                <a:latin typeface="字由点字奇妙体" panose="00020600040101010101" charset="-122"/>
              </a:rPr>
              <a:t>THANK YOU VERY MUCH FOR WATCHING</a:t>
            </a: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3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 dirty="0">
                <a:solidFill>
                  <a:srgbClr val="F85768"/>
                </a:solidFill>
                <a:ea typeface="字由点字奇妙体" panose="00020600040101010101" charset="-122"/>
              </a:rPr>
              <a:t>项目目标</a:t>
            </a:r>
            <a:endParaRPr lang="en-US" sz="49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727108" y="4024907"/>
            <a:ext cx="14521462" cy="5187701"/>
            <a:chOff x="-32992" y="-133350"/>
            <a:chExt cx="3016226" cy="1077528"/>
          </a:xfrm>
        </p:grpSpPr>
        <p:sp>
          <p:nvSpPr>
            <p:cNvPr id="19" name="Freeform 19"/>
            <p:cNvSpPr/>
            <p:nvPr/>
          </p:nvSpPr>
          <p:spPr>
            <a:xfrm>
              <a:off x="-32992" y="12174"/>
              <a:ext cx="2983234" cy="932004"/>
            </a:xfrm>
            <a:custGeom>
              <a:avLst/>
              <a:gdLst/>
              <a:ahLst/>
              <a:cxnLst/>
              <a:rect l="l" t="t" r="r" b="b"/>
              <a:pathLst>
                <a:path w="2983234" h="932004">
                  <a:moveTo>
                    <a:pt x="15632" y="0"/>
                  </a:moveTo>
                  <a:lnTo>
                    <a:pt x="2967602" y="0"/>
                  </a:lnTo>
                  <a:cubicBezTo>
                    <a:pt x="2971748" y="0"/>
                    <a:pt x="2975724" y="1647"/>
                    <a:pt x="2978656" y="4578"/>
                  </a:cubicBezTo>
                  <a:cubicBezTo>
                    <a:pt x="2981587" y="7510"/>
                    <a:pt x="2983234" y="11486"/>
                    <a:pt x="2983234" y="15632"/>
                  </a:cubicBezTo>
                  <a:lnTo>
                    <a:pt x="2983234" y="916372"/>
                  </a:lnTo>
                  <a:cubicBezTo>
                    <a:pt x="2983234" y="920518"/>
                    <a:pt x="2981587" y="924494"/>
                    <a:pt x="2978656" y="927425"/>
                  </a:cubicBezTo>
                  <a:cubicBezTo>
                    <a:pt x="2975724" y="930357"/>
                    <a:pt x="2971748" y="932004"/>
                    <a:pt x="2967602" y="932004"/>
                  </a:cubicBezTo>
                  <a:lnTo>
                    <a:pt x="15632" y="932004"/>
                  </a:lnTo>
                  <a:cubicBezTo>
                    <a:pt x="11486" y="932004"/>
                    <a:pt x="7510" y="930357"/>
                    <a:pt x="4578" y="927425"/>
                  </a:cubicBezTo>
                  <a:cubicBezTo>
                    <a:pt x="1647" y="924494"/>
                    <a:pt x="0" y="920518"/>
                    <a:pt x="0" y="916372"/>
                  </a:cubicBezTo>
                  <a:lnTo>
                    <a:pt x="0" y="15632"/>
                  </a:lnTo>
                  <a:cubicBezTo>
                    <a:pt x="0" y="11486"/>
                    <a:pt x="1647" y="7510"/>
                    <a:pt x="4578" y="4578"/>
                  </a:cubicBezTo>
                  <a:cubicBezTo>
                    <a:pt x="7510" y="1647"/>
                    <a:pt x="11486" y="0"/>
                    <a:pt x="15632" y="0"/>
                  </a:cubicBezTo>
                  <a:close/>
                </a:path>
              </a:pathLst>
            </a:custGeom>
            <a:solidFill>
              <a:srgbClr val="A7D3EC"/>
            </a:solidFill>
            <a:ln w="19050" cap="rnd">
              <a:solidFill>
                <a:srgbClr val="1B4C84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33350"/>
              <a:ext cx="2983234" cy="1065354"/>
            </a:xfrm>
            <a:prstGeom prst="rect">
              <a:avLst/>
            </a:prstGeom>
          </p:spPr>
          <p:txBody>
            <a:bodyPr lIns="60689" tIns="60689" rIns="60689" bIns="60689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417877" y="5773636"/>
            <a:ext cx="3194893" cy="612250"/>
            <a:chOff x="0" y="0"/>
            <a:chExt cx="4259857" cy="81633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2495" y="-4491"/>
              <a:ext cx="3394867" cy="81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一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81284" r="-177496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9446090" y="5773636"/>
            <a:ext cx="3194893" cy="612250"/>
            <a:chOff x="0" y="0"/>
            <a:chExt cx="4259857" cy="81633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1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二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2395260" y="6551045"/>
            <a:ext cx="6398900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理解数据采集的基本方法及数据传输与存储的技术原理</a:t>
            </a:r>
            <a:r>
              <a:rPr lang="zh-CN" altLang="en-US" sz="24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404785" y="2456913"/>
            <a:ext cx="6398900" cy="2838000"/>
            <a:chOff x="0" y="0"/>
            <a:chExt cx="8531867" cy="3784000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0"/>
            <a:srcRect l="6066" r="6066"/>
            <a:stretch>
              <a:fillRect/>
            </a:stretch>
          </p:blipFill>
          <p:spPr>
            <a:xfrm>
              <a:off x="0" y="0"/>
              <a:ext cx="8531867" cy="3784000"/>
            </a:xfrm>
            <a:prstGeom prst="rect">
              <a:avLst/>
            </a:prstGeom>
          </p:spPr>
        </p:pic>
      </p:grpSp>
      <p:grpSp>
        <p:nvGrpSpPr>
          <p:cNvPr id="41" name="Group 41"/>
          <p:cNvGrpSpPr/>
          <p:nvPr/>
        </p:nvGrpSpPr>
        <p:grpSpPr>
          <a:xfrm>
            <a:off x="9446090" y="2456913"/>
            <a:ext cx="6398900" cy="2838000"/>
            <a:chOff x="0" y="0"/>
            <a:chExt cx="8531867" cy="3784000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0"/>
            <a:srcRect l="6066" r="6066"/>
            <a:stretch>
              <a:fillRect/>
            </a:stretch>
          </p:blipFill>
          <p:spPr>
            <a:xfrm>
              <a:off x="0" y="0"/>
              <a:ext cx="8531867" cy="378400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7FEEA0B7-4713-E1EC-5806-C3A01F77E648}"/>
              </a:ext>
            </a:extLst>
          </p:cNvPr>
          <p:cNvSpPr txBox="1"/>
          <p:nvPr/>
        </p:nvSpPr>
        <p:spPr>
          <a:xfrm>
            <a:off x="8938190" y="6522867"/>
            <a:ext cx="66066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掌握数据预处理与数据分析的流程，能够通过工具完成数据整理并生成分析报告。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89495" y="814573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378835" y="824399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1529004" y="0"/>
                </a:moveTo>
                <a:lnTo>
                  <a:pt x="0" y="0"/>
                </a:lnTo>
                <a:lnTo>
                  <a:pt x="0" y="1574264"/>
                </a:lnTo>
                <a:lnTo>
                  <a:pt x="1529004" y="1574264"/>
                </a:lnTo>
                <a:lnTo>
                  <a:pt x="152900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3144980" y="3938955"/>
            <a:ext cx="3871297" cy="901753"/>
            <a:chOff x="0" y="0"/>
            <a:chExt cx="960625" cy="223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79199" y="6379571"/>
            <a:ext cx="4517001" cy="901753"/>
            <a:chOff x="0" y="0"/>
            <a:chExt cx="960625" cy="2237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58817" y="5056787"/>
            <a:ext cx="5019739" cy="192477"/>
            <a:chOff x="0" y="0"/>
            <a:chExt cx="6692986" cy="256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7" y="0"/>
                  </a:lnTo>
                  <a:lnTo>
                    <a:pt x="2321797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497157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6" y="0"/>
                  </a:lnTo>
                  <a:lnTo>
                    <a:pt x="2321796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996753" y="0"/>
              <a:ext cx="1696232" cy="256636"/>
            </a:xfrm>
            <a:custGeom>
              <a:avLst/>
              <a:gdLst/>
              <a:ahLst/>
              <a:cxnLst/>
              <a:rect l="l" t="t" r="r" b="b"/>
              <a:pathLst>
                <a:path w="1696232" h="256636">
                  <a:moveTo>
                    <a:pt x="0" y="0"/>
                  </a:moveTo>
                  <a:lnTo>
                    <a:pt x="1696233" y="0"/>
                  </a:lnTo>
                  <a:lnTo>
                    <a:pt x="1696233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r="-36879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2058817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93168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806382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687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865251" y="3962131"/>
            <a:ext cx="2880817" cy="7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 dirty="0">
                <a:solidFill>
                  <a:srgbClr val="1B4C84"/>
                </a:solidFill>
                <a:ea typeface="字由点字奇妙体" panose="00020600040101010101" charset="-122"/>
              </a:rPr>
              <a:t>数据采集</a:t>
            </a:r>
            <a:endParaRPr lang="en-US" sz="4515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65251" y="6414161"/>
            <a:ext cx="3830949" cy="1566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 dirty="0">
                <a:solidFill>
                  <a:srgbClr val="1B4C84"/>
                </a:solidFill>
                <a:ea typeface="字由点字奇妙体" panose="00020600040101010101" charset="-122"/>
              </a:rPr>
              <a:t>数据预处理与分析</a:t>
            </a:r>
            <a:endParaRPr lang="en-US" sz="4515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2426260" y="3962131"/>
            <a:ext cx="4963973" cy="901753"/>
            <a:chOff x="0" y="0"/>
            <a:chExt cx="960625" cy="2237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99287" y="6390985"/>
            <a:ext cx="3871297" cy="901753"/>
            <a:chOff x="0" y="0"/>
            <a:chExt cx="960625" cy="2237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1250844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123712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998409" y="5056787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6879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084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123712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998409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6879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376988" y="3962131"/>
            <a:ext cx="3920412" cy="1563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 dirty="0">
                <a:solidFill>
                  <a:srgbClr val="1B4C84"/>
                </a:solidFill>
                <a:ea typeface="字由点字奇妙体" panose="00020600040101010101" charset="-122"/>
              </a:rPr>
              <a:t>数据传输与存储</a:t>
            </a:r>
            <a:endParaRPr lang="en-US" sz="4515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176399" y="6414161"/>
            <a:ext cx="2880817" cy="769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 dirty="0">
                <a:solidFill>
                  <a:srgbClr val="1B4C84"/>
                </a:solidFill>
                <a:ea typeface="字由点字奇妙体" panose="00020600040101010101" charset="-122"/>
              </a:rPr>
              <a:t>实验探究</a:t>
            </a:r>
            <a:endParaRPr lang="en-US" sz="4515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8080263" y="1787090"/>
            <a:ext cx="2127473" cy="1042462"/>
          </a:xfrm>
          <a:custGeom>
            <a:avLst/>
            <a:gdLst/>
            <a:ahLst/>
            <a:cxnLst/>
            <a:rect l="l" t="t" r="r" b="b"/>
            <a:pathLst>
              <a:path w="2127473" h="1042462">
                <a:moveTo>
                  <a:pt x="0" y="0"/>
                </a:moveTo>
                <a:lnTo>
                  <a:pt x="2127474" y="0"/>
                </a:lnTo>
                <a:lnTo>
                  <a:pt x="2127474" y="1042462"/>
                </a:lnTo>
                <a:lnTo>
                  <a:pt x="0" y="10424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894527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569371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894527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569371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431732" y="3110708"/>
            <a:ext cx="5617677" cy="5617677"/>
          </a:xfrm>
          <a:custGeom>
            <a:avLst/>
            <a:gdLst/>
            <a:ahLst/>
            <a:cxnLst/>
            <a:rect l="l" t="t" r="r" b="b"/>
            <a:pathLst>
              <a:path w="5617677" h="5617677">
                <a:moveTo>
                  <a:pt x="0" y="0"/>
                </a:moveTo>
                <a:lnTo>
                  <a:pt x="5617677" y="0"/>
                </a:lnTo>
                <a:lnTo>
                  <a:pt x="5617677" y="5617677"/>
                </a:lnTo>
                <a:lnTo>
                  <a:pt x="0" y="56176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907839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907839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65784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02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065784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04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777515" y="1538384"/>
            <a:ext cx="27329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85768"/>
                </a:solidFill>
                <a:ea typeface="字由点字奇妙体" panose="00020600040101010101" charset="-122"/>
              </a:rPr>
              <a:t>目录</a:t>
            </a:r>
          </a:p>
        </p:txBody>
      </p:sp>
      <p:pic>
        <p:nvPicPr>
          <p:cNvPr id="57" name="图片 56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2356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5728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5551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7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4598182"/>
            <a:ext cx="6440688" cy="171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 dirty="0">
                <a:solidFill>
                  <a:srgbClr val="1B4C84"/>
                </a:solidFill>
                <a:ea typeface="字由点字奇妙体" panose="00020600040101010101" charset="-122"/>
              </a:rPr>
              <a:t>数据采集</a:t>
            </a:r>
            <a:endParaRPr lang="en-US" sz="10010" spc="1150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1979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01</a:t>
            </a: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5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 dirty="0">
                <a:solidFill>
                  <a:srgbClr val="F85768"/>
                </a:solidFill>
                <a:ea typeface="字由点字奇妙体" panose="00020600040101010101" charset="-122"/>
              </a:rPr>
              <a:t>数据采集</a:t>
            </a:r>
            <a:endParaRPr lang="en-US" sz="49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3419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532278" y="2781591"/>
            <a:ext cx="2893747" cy="289373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2381705" y="6385707"/>
            <a:ext cx="3194893" cy="612250"/>
            <a:chOff x="0" y="0"/>
            <a:chExt cx="792782" cy="1519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06077" y="6379958"/>
            <a:ext cx="2546150" cy="61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 dirty="0">
                <a:solidFill>
                  <a:srgbClr val="1B4C84"/>
                </a:solidFill>
                <a:ea typeface="字由点字奇妙体" panose="00020600040101010101" charset="-122"/>
              </a:rPr>
              <a:t>采样率</a:t>
            </a:r>
            <a:endParaRPr lang="en-US" sz="3990" spc="119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064638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706077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7" y="0"/>
                </a:lnTo>
                <a:lnTo>
                  <a:pt x="225447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44443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733302" y="2781591"/>
            <a:ext cx="2893747" cy="2893736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6985175" y="7168678"/>
            <a:ext cx="4390001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分辨率则是描述数据最小变化量的一个指标，它代表了数据采集设备能够分辨的最小差异程度。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7582729" y="6385707"/>
            <a:ext cx="3194893" cy="612250"/>
            <a:chOff x="0" y="0"/>
            <a:chExt cx="792782" cy="1519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907100" y="6379958"/>
            <a:ext cx="2546150" cy="61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 dirty="0">
                <a:solidFill>
                  <a:srgbClr val="1B4C84"/>
                </a:solidFill>
                <a:ea typeface="字由点字奇妙体" panose="00020600040101010101" charset="-122"/>
              </a:rPr>
              <a:t>分辨率</a:t>
            </a:r>
            <a:endParaRPr lang="en-US" sz="3990" spc="119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0265662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907100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49283" y="259600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2938142" y="2920681"/>
            <a:ext cx="2893747" cy="2893736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2190015" y="7307768"/>
            <a:ext cx="4390001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精度则是指测量结果与真实值之间的接近程度，反映了数据采集设备的准确性和可靠性。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2787569" y="6524797"/>
            <a:ext cx="3194893" cy="612250"/>
            <a:chOff x="0" y="0"/>
            <a:chExt cx="792782" cy="1519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111941" y="6519048"/>
            <a:ext cx="2546150" cy="61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 dirty="0">
                <a:solidFill>
                  <a:srgbClr val="1B4C84"/>
                </a:solidFill>
                <a:ea typeface="字由点字奇妙体" panose="00020600040101010101" charset="-122"/>
              </a:rPr>
              <a:t>精度</a:t>
            </a:r>
            <a:endParaRPr lang="en-US" sz="3990" spc="119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5470502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111941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784151" y="7168678"/>
            <a:ext cx="4390001" cy="161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采样率是指单位时间内从被测对象获取的数据点数，通常以每秒采样的次数（Hz）或每分钟采样的次数表示。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2356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5728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2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5551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7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355296" y="5769297"/>
            <a:ext cx="4815478" cy="4815478"/>
          </a:xfrm>
          <a:custGeom>
            <a:avLst/>
            <a:gdLst/>
            <a:ahLst/>
            <a:cxnLst/>
            <a:rect l="l" t="t" r="r" b="b"/>
            <a:pathLst>
              <a:path w="4815478" h="4815478">
                <a:moveTo>
                  <a:pt x="0" y="0"/>
                </a:moveTo>
                <a:lnTo>
                  <a:pt x="4815477" y="0"/>
                </a:lnTo>
                <a:lnTo>
                  <a:pt x="4815477" y="4815477"/>
                </a:lnTo>
                <a:lnTo>
                  <a:pt x="0" y="481547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4598182"/>
            <a:ext cx="6440688" cy="347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 dirty="0">
                <a:solidFill>
                  <a:srgbClr val="1B4C84"/>
                </a:solidFill>
                <a:ea typeface="字由点字奇妙体" panose="00020600040101010101" charset="-122"/>
              </a:rPr>
              <a:t>数据传输与存储</a:t>
            </a:r>
            <a:endParaRPr lang="en-US" sz="10010" spc="1150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1979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02</a:t>
            </a: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5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 dirty="0">
                <a:solidFill>
                  <a:srgbClr val="F85768"/>
                </a:solidFill>
                <a:ea typeface="字由点字奇妙体" panose="00020600040101010101" charset="-122"/>
              </a:rPr>
              <a:t>对比</a:t>
            </a:r>
            <a:r>
              <a:rPr lang="en-US" altLang="zh-CN" sz="4975" dirty="0">
                <a:solidFill>
                  <a:srgbClr val="F85768"/>
                </a:solidFill>
                <a:ea typeface="字由点字奇妙体" panose="00020600040101010101" charset="-122"/>
              </a:rPr>
              <a:t>·</a:t>
            </a:r>
            <a:endParaRPr lang="en-US" sz="49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25648" y="5428464"/>
            <a:ext cx="7036072" cy="344767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34752" y="5428464"/>
            <a:ext cx="7036072" cy="344767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150064" y="4721139"/>
            <a:ext cx="6387241" cy="3776132"/>
            <a:chOff x="0" y="0"/>
            <a:chExt cx="8516321" cy="5034843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/>
            <a:srcRect l="17041" r="17041"/>
            <a:stretch>
              <a:fillRect/>
            </a:stretch>
          </p:blipFill>
          <p:spPr>
            <a:xfrm>
              <a:off x="0" y="0"/>
              <a:ext cx="8516321" cy="5034843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9759167" y="4721139"/>
            <a:ext cx="6387241" cy="3776132"/>
            <a:chOff x="0" y="0"/>
            <a:chExt cx="8516321" cy="503484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/>
            <a:srcRect l="17041" r="17041"/>
            <a:stretch>
              <a:fillRect/>
            </a:stretch>
          </p:blipFill>
          <p:spPr>
            <a:xfrm>
              <a:off x="0" y="0"/>
              <a:ext cx="8516321" cy="5034843"/>
            </a:xfrm>
            <a:prstGeom prst="rect">
              <a:avLst/>
            </a:prstGeom>
          </p:spPr>
        </p:pic>
      </p:grpSp>
      <p:sp>
        <p:nvSpPr>
          <p:cNvPr id="24" name="Freeform 24"/>
          <p:cNvSpPr/>
          <p:nvPr/>
        </p:nvSpPr>
        <p:spPr>
          <a:xfrm rot="-1118646">
            <a:off x="8750532" y="45296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>
            <a:off x="8706429" y="2394118"/>
            <a:ext cx="665528" cy="791117"/>
          </a:xfrm>
          <a:custGeom>
            <a:avLst/>
            <a:gdLst/>
            <a:ahLst/>
            <a:cxnLst/>
            <a:rect l="l" t="t" r="r" b="b"/>
            <a:pathLst>
              <a:path w="665528" h="791117">
                <a:moveTo>
                  <a:pt x="0" y="0"/>
                </a:moveTo>
                <a:lnTo>
                  <a:pt x="665528" y="0"/>
                </a:lnTo>
                <a:lnTo>
                  <a:pt x="665528" y="791118"/>
                </a:lnTo>
                <a:lnTo>
                  <a:pt x="0" y="791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545493" y="3178383"/>
            <a:ext cx="5596382" cy="8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1B4C84"/>
                </a:solidFill>
                <a:ea typeface="字由点字典黑 45J" panose="00020600040101010101" charset="-122"/>
              </a:rPr>
              <a:t>抗干扰性强，丢包率低，初始成本高，高速，物理限制强</a:t>
            </a:r>
            <a:endParaRPr lang="en-US" sz="3200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54597" y="3178383"/>
            <a:ext cx="5596382" cy="8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1B4C84"/>
                </a:solidFill>
                <a:ea typeface="字由点字典黑 45J" panose="00020600040101010101" charset="-122"/>
              </a:rPr>
              <a:t>易受环境干扰，初始成本低，中低速，支持弹性扩展</a:t>
            </a:r>
            <a:endParaRPr lang="en-US" sz="3200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3746238" y="2453545"/>
            <a:ext cx="3194893" cy="615618"/>
            <a:chOff x="0" y="-4491"/>
            <a:chExt cx="4259857" cy="82082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6" cy="79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有线传输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381284" r="-177496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1355341" y="2453545"/>
            <a:ext cx="3194893" cy="615618"/>
            <a:chOff x="0" y="-4491"/>
            <a:chExt cx="4259857" cy="820824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32495" y="-4491"/>
              <a:ext cx="3394866" cy="79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无线传输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381284" r="-17749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2356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5728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2000"/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5551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59326" y="5277396"/>
            <a:ext cx="5528674" cy="5528674"/>
          </a:xfrm>
          <a:custGeom>
            <a:avLst/>
            <a:gdLst/>
            <a:ahLst/>
            <a:cxnLst/>
            <a:rect l="l" t="t" r="r" b="b"/>
            <a:pathLst>
              <a:path w="5528674" h="5528674">
                <a:moveTo>
                  <a:pt x="0" y="0"/>
                </a:moveTo>
                <a:lnTo>
                  <a:pt x="5528674" y="0"/>
                </a:lnTo>
                <a:lnTo>
                  <a:pt x="5528674" y="5528674"/>
                </a:lnTo>
                <a:lnTo>
                  <a:pt x="0" y="5528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4598182"/>
            <a:ext cx="6440688" cy="34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 dirty="0">
                <a:solidFill>
                  <a:srgbClr val="1B4C84"/>
                </a:solidFill>
                <a:ea typeface="字由点字奇妙体" panose="00020600040101010101" charset="-122"/>
              </a:rPr>
              <a:t>数据预处理与分析</a:t>
            </a:r>
            <a:endParaRPr lang="en-US" sz="10010" spc="1150" dirty="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1979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03</a:t>
            </a: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72362" y="417368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637937" y="1042470"/>
            <a:ext cx="3012127" cy="85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 dirty="0">
                <a:solidFill>
                  <a:srgbClr val="F85768"/>
                </a:solidFill>
                <a:ea typeface="字由点字奇妙体" panose="00020600040101010101" charset="-122"/>
              </a:rPr>
              <a:t>预处理</a:t>
            </a:r>
            <a:endParaRPr lang="en-US" sz="4975" dirty="0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892979" y="4330598"/>
            <a:ext cx="3194893" cy="643484"/>
            <a:chOff x="0" y="0"/>
            <a:chExt cx="4259857" cy="85797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53473" y="42413"/>
              <a:ext cx="3394866" cy="81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数据清洗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9911207" y="2406289"/>
            <a:ext cx="4110242" cy="1290329"/>
            <a:chOff x="-1220465" y="-904106"/>
            <a:chExt cx="5480322" cy="1720439"/>
          </a:xfrm>
        </p:grpSpPr>
        <p:grpSp>
          <p:nvGrpSpPr>
            <p:cNvPr id="28" name="Group 28"/>
            <p:cNvGrpSpPr/>
            <p:nvPr/>
          </p:nvGrpSpPr>
          <p:grpSpPr>
            <a:xfrm>
              <a:off x="-1220465" y="-904106"/>
              <a:ext cx="5480322" cy="1720439"/>
              <a:chOff x="-227135" y="-168259"/>
              <a:chExt cx="1019917" cy="32018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27135" y="-168259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-1008539" y="-857538"/>
              <a:ext cx="3394866" cy="79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数据转换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2" name="Freeform 32"/>
            <p:cNvSpPr/>
            <p:nvPr/>
          </p:nvSpPr>
          <p:spPr>
            <a:xfrm>
              <a:off x="2425919" y="-575622"/>
              <a:ext cx="300597" cy="218885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flipH="1" flipV="1">
              <a:off x="-1013290" y="-629307"/>
              <a:ext cx="200833" cy="452864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0023972" y="6143328"/>
            <a:ext cx="3194893" cy="626783"/>
            <a:chOff x="0" y="0"/>
            <a:chExt cx="4259857" cy="83571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432495" y="20144"/>
              <a:ext cx="3394866" cy="815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 dirty="0">
                  <a:solidFill>
                    <a:srgbClr val="1B4C84"/>
                  </a:solidFill>
                  <a:ea typeface="字由点字奇妙体" panose="00020600040101010101" charset="-122"/>
                </a:rPr>
                <a:t>数据集成</a:t>
              </a:r>
              <a:endParaRPr lang="en-US" sz="3990" spc="119" dirty="0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9" name="Freeform 39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1284" r="-177496"/>
              </a:stretch>
            </a:blipFill>
          </p:spPr>
        </p:sp>
      </p:grpSp>
      <p:sp>
        <p:nvSpPr>
          <p:cNvPr id="48" name="TextBox 48"/>
          <p:cNvSpPr txBox="1"/>
          <p:nvPr/>
        </p:nvSpPr>
        <p:spPr>
          <a:xfrm>
            <a:off x="9460828" y="5161994"/>
            <a:ext cx="5093783" cy="7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数据清洗的目标是识别并修正数据中的错误、缺失与冗余。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727602" y="3355795"/>
            <a:ext cx="5093783" cy="7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数据转换旨在消除量纲差异并提取有效特征。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451078" y="7087644"/>
            <a:ext cx="5093783" cy="793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20"/>
              </a:lnSpc>
              <a:spcBef>
                <a:spcPct val="0"/>
              </a:spcBef>
            </a:pP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数据集成的核心是解决数据分散与结构冲突问题。</a:t>
            </a:r>
            <a:endParaRPr lang="en-US" sz="2300" u="none" strike="noStrike" dirty="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52" name="Freeform 52"/>
          <p:cNvSpPr/>
          <p:nvPr/>
        </p:nvSpPr>
        <p:spPr>
          <a:xfrm rot="-1703104">
            <a:off x="3165254" y="3449167"/>
            <a:ext cx="5369737" cy="3627848"/>
          </a:xfrm>
          <a:custGeom>
            <a:avLst/>
            <a:gdLst/>
            <a:ahLst/>
            <a:cxnLst/>
            <a:rect l="l" t="t" r="r" b="b"/>
            <a:pathLst>
              <a:path w="4307671" h="3133035">
                <a:moveTo>
                  <a:pt x="0" y="0"/>
                </a:moveTo>
                <a:lnTo>
                  <a:pt x="4307671" y="0"/>
                </a:lnTo>
                <a:lnTo>
                  <a:pt x="4307671" y="3133035"/>
                </a:lnTo>
                <a:lnTo>
                  <a:pt x="0" y="3133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RlYWViMGM0OGZmMjE1M2Q4YTdhZDA4MDM3MGMxYj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293</Words>
  <Application>Microsoft Office PowerPoint</Application>
  <PresentationFormat>自定义</PresentationFormat>
  <Paragraphs>51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黑体</vt:lpstr>
      <vt:lpstr>Arial</vt:lpstr>
      <vt:lpstr>楷体</vt:lpstr>
      <vt:lpstr>Calibri</vt:lpstr>
      <vt:lpstr>字由点字典黑 45J</vt:lpstr>
      <vt:lpstr>字由点字奇妙体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李小画</dc:title>
  <dc:creator>HONOR</dc:creator>
  <cp:lastModifiedBy>劲超 黄</cp:lastModifiedBy>
  <cp:revision>5</cp:revision>
  <dcterms:created xsi:type="dcterms:W3CDTF">2006-08-16T00:00:00Z</dcterms:created>
  <dcterms:modified xsi:type="dcterms:W3CDTF">2025-05-18T09:49:13Z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74FBDF51D0E94563AEA2AEE5CCC83A80_13</vt:lpwstr>
  </property>
  <property fmtid="{D5CDD505-2E9C-101B-9397-08002B2CF9AE}" pid="3" name="KSOProductBuildVer">
    <vt:lpwstr>2052-12.1.0.16388</vt:lpwstr>
  </property>
</Properties>
</file>